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9" r:id="rId3"/>
    <p:sldId id="257" r:id="rId4"/>
    <p:sldId id="258"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CF31E7-055B-455D-B76E-25CB05886963}" type="datetimeFigureOut">
              <a:rPr lang="en-US" smtClean="0"/>
              <a:t>12/17/2012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49768-2746-4959-AE90-0D3E8669E92F}" type="slidenum">
              <a:rPr lang="en-US" smtClean="0"/>
              <a:t>‹#›</a:t>
            </a:fld>
            <a:endParaRPr lang="en-US"/>
          </a:p>
        </p:txBody>
      </p:sp>
    </p:spTree>
    <p:extLst>
      <p:ext uri="{BB962C8B-B14F-4D97-AF65-F5344CB8AC3E}">
        <p14:creationId xmlns:p14="http://schemas.microsoft.com/office/powerpoint/2010/main" val="385563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349768-2746-4959-AE90-0D3E8669E92F}"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CDFEC03-F8FE-468B-9B13-7E3ED5A0C3E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2AE49-3BEE-4CB6-A844-26F7B5349E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FE3BC-7FB5-4FEA-85CE-CBB0647A47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DBF57-A074-4A4E-B311-3E3AAAC7D1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D9E70C1-271A-450C-9638-4E6CDD028C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C2D229-2B38-4960-B226-15BAAD5349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9BD03-BD94-4A07-A33B-DF52B7E381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5C5C4-E70E-4418-B40E-41A41EEC76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694F18-6F63-4187-9E6A-BE6C3EBE16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7E438-5190-48A3-AF27-D04FF9D0C8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F677C-92E7-4DEF-9880-B4B4AC790E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FD242D1-A97F-47C2-A702-BA70AFA797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p:spPr>
        <p:txBody>
          <a:bodyPr/>
          <a:lstStyle/>
          <a:p>
            <a:r>
              <a:rPr lang="en-US" dirty="0" smtClean="0"/>
              <a:t>English 11</a:t>
            </a:r>
            <a:br>
              <a:rPr lang="en-US" dirty="0" smtClean="0"/>
            </a:br>
            <a:r>
              <a:rPr lang="en-US" dirty="0" smtClean="0"/>
              <a:t>Fall Final Review</a:t>
            </a:r>
            <a:endParaRPr lang="en-US" dirty="0"/>
          </a:p>
        </p:txBody>
      </p:sp>
      <p:sp>
        <p:nvSpPr>
          <p:cNvPr id="3" name="Subtitle 2"/>
          <p:cNvSpPr>
            <a:spLocks noGrp="1"/>
          </p:cNvSpPr>
          <p:nvPr>
            <p:ph type="subTitle" idx="1"/>
          </p:nvPr>
        </p:nvSpPr>
        <p:spPr>
          <a:xfrm>
            <a:off x="4038600" y="4419600"/>
            <a:ext cx="4419600" cy="1752600"/>
          </a:xfrm>
        </p:spPr>
        <p:txBody>
          <a:bodyPr/>
          <a:lstStyle/>
          <a:p>
            <a:r>
              <a:rPr lang="en-US" dirty="0" smtClean="0"/>
              <a:t>Take notes!  </a:t>
            </a:r>
          </a:p>
          <a:p>
            <a:endParaRPr lang="en-US" dirty="0"/>
          </a:p>
        </p:txBody>
      </p:sp>
      <p:pic>
        <p:nvPicPr>
          <p:cNvPr id="2050" name="Picture 2" descr="C:\Documents and Settings\kvsc\Local Settings\Temporary Internet Files\Content.IE5\UHP2FITC\MPj04394030000[1].jpg"/>
          <p:cNvPicPr>
            <a:picLocks noChangeAspect="1" noChangeArrowheads="1"/>
          </p:cNvPicPr>
          <p:nvPr/>
        </p:nvPicPr>
        <p:blipFill>
          <a:blip r:embed="rId3" cstate="print"/>
          <a:srcRect/>
          <a:stretch>
            <a:fillRect/>
          </a:stretch>
        </p:blipFill>
        <p:spPr bwMode="auto">
          <a:xfrm>
            <a:off x="304800" y="3886200"/>
            <a:ext cx="3810000" cy="25436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kvsc\Local Settings\Temporary Internet Files\Content.IE5\WJVNI0PD\MCj01500510000[1].wmf"/>
          <p:cNvPicPr>
            <a:picLocks noChangeAspect="1" noChangeArrowheads="1"/>
          </p:cNvPicPr>
          <p:nvPr/>
        </p:nvPicPr>
        <p:blipFill>
          <a:blip r:embed="rId2"/>
          <a:srcRect/>
          <a:stretch>
            <a:fillRect/>
          </a:stretch>
        </p:blipFill>
        <p:spPr bwMode="auto">
          <a:xfrm>
            <a:off x="228600" y="3581400"/>
            <a:ext cx="1833327" cy="2928796"/>
          </a:xfrm>
          <a:prstGeom prst="rect">
            <a:avLst/>
          </a:prstGeom>
          <a:noFill/>
        </p:spPr>
      </p:pic>
      <p:sp>
        <p:nvSpPr>
          <p:cNvPr id="2" name="Title 1"/>
          <p:cNvSpPr>
            <a:spLocks noGrp="1"/>
          </p:cNvSpPr>
          <p:nvPr>
            <p:ph type="title"/>
          </p:nvPr>
        </p:nvSpPr>
        <p:spPr/>
        <p:txBody>
          <a:bodyPr/>
          <a:lstStyle/>
          <a:p>
            <a:r>
              <a:rPr lang="en-US" dirty="0" smtClean="0"/>
              <a:t>Benjamin Franklin</a:t>
            </a:r>
            <a:endParaRPr lang="en-US" dirty="0"/>
          </a:p>
        </p:txBody>
      </p:sp>
      <p:sp>
        <p:nvSpPr>
          <p:cNvPr id="3" name="Content Placeholder 2"/>
          <p:cNvSpPr>
            <a:spLocks noGrp="1"/>
          </p:cNvSpPr>
          <p:nvPr>
            <p:ph idx="1"/>
          </p:nvPr>
        </p:nvSpPr>
        <p:spPr>
          <a:xfrm>
            <a:off x="1676400" y="1600200"/>
            <a:ext cx="7010400" cy="4709160"/>
          </a:xfrm>
        </p:spPr>
        <p:txBody>
          <a:bodyPr>
            <a:normAutofit fontScale="92500"/>
          </a:bodyPr>
          <a:lstStyle/>
          <a:p>
            <a:r>
              <a:rPr lang="en-US" dirty="0" smtClean="0"/>
              <a:t>Wanted to reach moral perfection.</a:t>
            </a:r>
          </a:p>
          <a:p>
            <a:r>
              <a:rPr lang="en-US" dirty="0" smtClean="0"/>
              <a:t>Listed in great detail the activities of his day so he could work on ORDER.</a:t>
            </a:r>
          </a:p>
          <a:p>
            <a:r>
              <a:rPr lang="en-US" dirty="0" smtClean="0"/>
              <a:t>Read page 264 from </a:t>
            </a:r>
            <a:r>
              <a:rPr lang="en-US" u="sng" dirty="0" smtClean="0"/>
              <a:t>The Autobiography </a:t>
            </a:r>
            <a:r>
              <a:rPr lang="en-US" dirty="0" smtClean="0"/>
              <a:t>and make sure you understand it.</a:t>
            </a:r>
          </a:p>
          <a:p>
            <a:r>
              <a:rPr lang="en-US" dirty="0" smtClean="0"/>
              <a:t>TERMS TO KNOW:  </a:t>
            </a:r>
          </a:p>
          <a:p>
            <a:r>
              <a:rPr lang="en-US" dirty="0" smtClean="0"/>
              <a:t>Infer (figure out from context)  </a:t>
            </a:r>
          </a:p>
          <a:p>
            <a:r>
              <a:rPr lang="en-US" dirty="0" smtClean="0"/>
              <a:t>Paraphrase (put into simpler words)</a:t>
            </a:r>
          </a:p>
          <a:p>
            <a:r>
              <a:rPr lang="en-US" dirty="0" smtClean="0"/>
              <a:t>Main Idea</a:t>
            </a:r>
          </a:p>
          <a:p>
            <a:r>
              <a:rPr lang="en-US" dirty="0" smtClean="0"/>
              <a:t>Supporting details</a:t>
            </a:r>
            <a:endParaRPr lang="en-US" dirty="0"/>
          </a:p>
        </p:txBody>
      </p:sp>
      <p:pic>
        <p:nvPicPr>
          <p:cNvPr id="5" name="Picture 2" descr="C:\Documents and Settings\kvsc\Local Settings\Temporary Internet Files\Content.IE5\8TQJKRN2\MCj03790710000[1].wmf"/>
          <p:cNvPicPr>
            <a:picLocks noChangeAspect="1" noChangeArrowheads="1"/>
          </p:cNvPicPr>
          <p:nvPr/>
        </p:nvPicPr>
        <p:blipFill>
          <a:blip r:embed="rId3"/>
          <a:srcRect/>
          <a:stretch>
            <a:fillRect/>
          </a:stretch>
        </p:blipFill>
        <p:spPr bwMode="auto">
          <a:xfrm>
            <a:off x="7543800" y="304800"/>
            <a:ext cx="1281989" cy="19028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kvsc\Local Settings\Temporary Internet Files\Content.IE5\8TQJKRN2\MCj01564010000[1].wmf"/>
          <p:cNvPicPr>
            <a:picLocks noChangeAspect="1" noChangeArrowheads="1"/>
          </p:cNvPicPr>
          <p:nvPr/>
        </p:nvPicPr>
        <p:blipFill>
          <a:blip r:embed="rId2"/>
          <a:srcRect/>
          <a:stretch>
            <a:fillRect/>
          </a:stretch>
        </p:blipFill>
        <p:spPr bwMode="auto">
          <a:xfrm>
            <a:off x="228600" y="914400"/>
            <a:ext cx="1812341" cy="1655978"/>
          </a:xfrm>
          <a:prstGeom prst="rect">
            <a:avLst/>
          </a:prstGeom>
          <a:noFill/>
        </p:spPr>
      </p:pic>
      <p:sp>
        <p:nvSpPr>
          <p:cNvPr id="2" name="Title 1"/>
          <p:cNvSpPr>
            <a:spLocks noGrp="1"/>
          </p:cNvSpPr>
          <p:nvPr>
            <p:ph type="title"/>
          </p:nvPr>
        </p:nvSpPr>
        <p:spPr>
          <a:xfrm>
            <a:off x="533400" y="304800"/>
            <a:ext cx="8229600" cy="1858962"/>
          </a:xfrm>
        </p:spPr>
        <p:txBody>
          <a:bodyPr>
            <a:normAutofit fontScale="90000"/>
          </a:bodyPr>
          <a:lstStyle/>
          <a:p>
            <a:r>
              <a:rPr lang="en-US" dirty="0" smtClean="0"/>
              <a:t>Jonathon Edwards</a:t>
            </a:r>
            <a:br>
              <a:rPr lang="en-US" dirty="0" smtClean="0"/>
            </a:br>
            <a:r>
              <a:rPr lang="en-US" dirty="0" smtClean="0"/>
              <a:t>“Sinners in the Hands of an Angry God”</a:t>
            </a:r>
            <a:endParaRPr lang="en-US" dirty="0"/>
          </a:p>
        </p:txBody>
      </p:sp>
      <p:sp>
        <p:nvSpPr>
          <p:cNvPr id="3" name="Content Placeholder 2"/>
          <p:cNvSpPr>
            <a:spLocks noGrp="1"/>
          </p:cNvSpPr>
          <p:nvPr>
            <p:ph idx="1"/>
          </p:nvPr>
        </p:nvSpPr>
        <p:spPr>
          <a:xfrm>
            <a:off x="457200" y="2667000"/>
            <a:ext cx="8229600" cy="3642360"/>
          </a:xfrm>
        </p:spPr>
        <p:txBody>
          <a:bodyPr/>
          <a:lstStyle/>
          <a:p>
            <a:r>
              <a:rPr lang="en-US" dirty="0" smtClean="0"/>
              <a:t>Famous fiery images in this sermon represent Puritan society.</a:t>
            </a:r>
          </a:p>
          <a:p>
            <a:r>
              <a:rPr lang="en-US" dirty="0" smtClean="0"/>
              <a:t>Image of a spider hanging by a thread = us!</a:t>
            </a:r>
          </a:p>
          <a:p>
            <a:r>
              <a:rPr lang="en-US" dirty="0" smtClean="0"/>
              <a:t>Said it is only God’s will keeping us alive.</a:t>
            </a:r>
          </a:p>
          <a:p>
            <a:r>
              <a:rPr lang="en-US" dirty="0" smtClean="0"/>
              <a:t>Appealed to the sense of fear.</a:t>
            </a:r>
            <a:endParaRPr lang="en-US" dirty="0"/>
          </a:p>
        </p:txBody>
      </p:sp>
      <p:pic>
        <p:nvPicPr>
          <p:cNvPr id="4099" name="Picture 3" descr="C:\Documents and Settings\kvsc\Local Settings\Temporary Internet Files\Content.IE5\UHP2FITC\MCj04366820000[1].wmf"/>
          <p:cNvPicPr>
            <a:picLocks noChangeAspect="1" noChangeArrowheads="1"/>
          </p:cNvPicPr>
          <p:nvPr/>
        </p:nvPicPr>
        <p:blipFill>
          <a:blip r:embed="rId3"/>
          <a:srcRect/>
          <a:stretch>
            <a:fillRect/>
          </a:stretch>
        </p:blipFill>
        <p:spPr bwMode="auto">
          <a:xfrm>
            <a:off x="7924800" y="2743200"/>
            <a:ext cx="1219200" cy="1538068"/>
          </a:xfrm>
          <a:prstGeom prst="rect">
            <a:avLst/>
          </a:prstGeom>
          <a:noFill/>
        </p:spPr>
      </p:pic>
      <p:pic>
        <p:nvPicPr>
          <p:cNvPr id="4100" name="Picture 4" descr="C:\Documents and Settings\kvsc\Local Settings\Temporary Internet Files\Content.IE5\8TQJKRN2\MCj04127840000[1].wmf"/>
          <p:cNvPicPr>
            <a:picLocks noChangeAspect="1" noChangeArrowheads="1"/>
          </p:cNvPicPr>
          <p:nvPr/>
        </p:nvPicPr>
        <p:blipFill>
          <a:blip r:embed="rId4"/>
          <a:srcRect/>
          <a:stretch>
            <a:fillRect/>
          </a:stretch>
        </p:blipFill>
        <p:spPr bwMode="auto">
          <a:xfrm>
            <a:off x="7915275" y="4563028"/>
            <a:ext cx="1371600" cy="20852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Nathanial Hawthorne</a:t>
            </a:r>
            <a:br>
              <a:rPr lang="en-US" dirty="0" smtClean="0"/>
            </a:br>
            <a:r>
              <a:rPr lang="en-US" dirty="0" smtClean="0"/>
              <a:t>“The Minister’s Black Veil”</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7086600" y="1524000"/>
            <a:ext cx="1790700" cy="1532426"/>
          </a:xfrm>
        </p:spPr>
      </p:pic>
      <p:sp>
        <p:nvSpPr>
          <p:cNvPr id="7" name="TextBox 6"/>
          <p:cNvSpPr txBox="1"/>
          <p:nvPr/>
        </p:nvSpPr>
        <p:spPr>
          <a:xfrm>
            <a:off x="457200" y="1471910"/>
            <a:ext cx="6629400" cy="5386090"/>
          </a:xfrm>
          <a:prstGeom prst="rect">
            <a:avLst/>
          </a:prstGeom>
          <a:noFill/>
        </p:spPr>
        <p:txBody>
          <a:bodyPr wrap="square" rtlCol="0">
            <a:spAutoFit/>
          </a:bodyPr>
          <a:lstStyle/>
          <a:p>
            <a:pPr>
              <a:buFont typeface="Arial" pitchFamily="34" charset="0"/>
              <a:buChar char="•"/>
            </a:pPr>
            <a:r>
              <a:rPr lang="en-US" sz="3200" dirty="0" smtClean="0"/>
              <a:t>The main character, Minister Hooper, begins to wear a black veil to cover his face.</a:t>
            </a:r>
          </a:p>
          <a:p>
            <a:endParaRPr lang="en-US" sz="3200" dirty="0" smtClean="0"/>
          </a:p>
          <a:p>
            <a:pPr>
              <a:buFont typeface="Arial" pitchFamily="34" charset="0"/>
              <a:buChar char="•"/>
            </a:pPr>
            <a:r>
              <a:rPr lang="en-US" sz="3200" dirty="0" smtClean="0"/>
              <a:t>This makes the community afraid and confused.</a:t>
            </a:r>
          </a:p>
          <a:p>
            <a:endParaRPr lang="en-US" sz="3200" dirty="0" smtClean="0"/>
          </a:p>
          <a:p>
            <a:pPr>
              <a:buFont typeface="Arial" pitchFamily="34" charset="0"/>
              <a:buChar char="•"/>
            </a:pPr>
            <a:r>
              <a:rPr lang="en-US" sz="3200" dirty="0" smtClean="0"/>
              <a:t>The veil makes him a good clergyman because people feel he is more able to relate to their sins.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down)">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down)">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Gothic Literature</a:t>
            </a:r>
            <a:br>
              <a:rPr lang="en-US" dirty="0" smtClean="0"/>
            </a:br>
            <a:r>
              <a:rPr lang="en-US" dirty="0" smtClean="0"/>
              <a:t>Traits</a:t>
            </a:r>
            <a:endParaRPr lang="en-US" dirty="0"/>
          </a:p>
        </p:txBody>
      </p:sp>
      <p:sp>
        <p:nvSpPr>
          <p:cNvPr id="3" name="Content Placeholder 2"/>
          <p:cNvSpPr>
            <a:spLocks noGrp="1"/>
          </p:cNvSpPr>
          <p:nvPr>
            <p:ph idx="1"/>
          </p:nvPr>
        </p:nvSpPr>
        <p:spPr/>
        <p:txBody>
          <a:bodyPr/>
          <a:lstStyle/>
          <a:p>
            <a:r>
              <a:rPr lang="en-US" dirty="0" smtClean="0"/>
              <a:t>Use of the supernatural</a:t>
            </a:r>
          </a:p>
          <a:p>
            <a:r>
              <a:rPr lang="en-US" dirty="0" smtClean="0"/>
              <a:t>Psychological torment</a:t>
            </a:r>
          </a:p>
          <a:p>
            <a:r>
              <a:rPr lang="en-US" dirty="0" smtClean="0"/>
              <a:t>Use of violence/macabre</a:t>
            </a:r>
          </a:p>
          <a:p>
            <a:r>
              <a:rPr lang="en-US" dirty="0" smtClean="0"/>
              <a:t>Bleak, remote location </a:t>
            </a:r>
          </a:p>
          <a:p>
            <a:r>
              <a:rPr lang="en-US" dirty="0" smtClean="0"/>
              <a:t>Not ALL traits are needed to be considered gothic.</a:t>
            </a:r>
            <a:endParaRPr lang="en-US" dirty="0"/>
          </a:p>
        </p:txBody>
      </p:sp>
      <p:pic>
        <p:nvPicPr>
          <p:cNvPr id="1027" name="Picture 3" descr="C:\Documents and Settings\kvsc\Local Settings\Temporary Internet Files\Content.IE5\YJ6T2707\MCj04362130000[1].png"/>
          <p:cNvPicPr>
            <a:picLocks noChangeAspect="1" noChangeArrowheads="1"/>
          </p:cNvPicPr>
          <p:nvPr/>
        </p:nvPicPr>
        <p:blipFill>
          <a:blip r:embed="rId2"/>
          <a:srcRect/>
          <a:stretch>
            <a:fillRect/>
          </a:stretch>
        </p:blipFill>
        <p:spPr bwMode="auto">
          <a:xfrm>
            <a:off x="5334000" y="1143000"/>
            <a:ext cx="686765" cy="838086"/>
          </a:xfrm>
          <a:prstGeom prst="rect">
            <a:avLst/>
          </a:prstGeom>
          <a:noFill/>
        </p:spPr>
      </p:pic>
      <p:pic>
        <p:nvPicPr>
          <p:cNvPr id="6" name="Picture 5" descr="anguish.jpg"/>
          <p:cNvPicPr>
            <a:picLocks noChangeAspect="1"/>
          </p:cNvPicPr>
          <p:nvPr/>
        </p:nvPicPr>
        <p:blipFill>
          <a:blip r:embed="rId3"/>
          <a:stretch>
            <a:fillRect/>
          </a:stretch>
        </p:blipFill>
        <p:spPr>
          <a:xfrm>
            <a:off x="7010400" y="1295400"/>
            <a:ext cx="985837" cy="1332212"/>
          </a:xfrm>
          <a:prstGeom prst="rect">
            <a:avLst/>
          </a:prstGeom>
        </p:spPr>
      </p:pic>
      <p:pic>
        <p:nvPicPr>
          <p:cNvPr id="7" name="Picture 6" descr="macabre.jpg"/>
          <p:cNvPicPr>
            <a:picLocks noChangeAspect="1"/>
          </p:cNvPicPr>
          <p:nvPr/>
        </p:nvPicPr>
        <p:blipFill>
          <a:blip r:embed="rId4"/>
          <a:stretch>
            <a:fillRect/>
          </a:stretch>
        </p:blipFill>
        <p:spPr>
          <a:xfrm>
            <a:off x="5638800" y="2209800"/>
            <a:ext cx="1617453" cy="1371600"/>
          </a:xfrm>
          <a:prstGeom prst="rect">
            <a:avLst/>
          </a:prstGeom>
        </p:spPr>
      </p:pic>
      <p:pic>
        <p:nvPicPr>
          <p:cNvPr id="8" name="Picture 7" descr="bleak.jpg"/>
          <p:cNvPicPr>
            <a:picLocks noChangeAspect="1"/>
          </p:cNvPicPr>
          <p:nvPr/>
        </p:nvPicPr>
        <p:blipFill>
          <a:blip r:embed="rId5"/>
          <a:stretch>
            <a:fillRect/>
          </a:stretch>
        </p:blipFill>
        <p:spPr>
          <a:xfrm>
            <a:off x="2743200" y="4419600"/>
            <a:ext cx="3657600" cy="21518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Raven”</a:t>
            </a:r>
            <a:endParaRPr lang="en-US" dirty="0"/>
          </a:p>
        </p:txBody>
      </p:sp>
      <p:sp>
        <p:nvSpPr>
          <p:cNvPr id="6" name="Content Placeholder 5"/>
          <p:cNvSpPr>
            <a:spLocks noGrp="1"/>
          </p:cNvSpPr>
          <p:nvPr>
            <p:ph idx="1"/>
          </p:nvPr>
        </p:nvSpPr>
        <p:spPr/>
        <p:txBody>
          <a:bodyPr>
            <a:normAutofit lnSpcReduction="10000"/>
          </a:bodyPr>
          <a:lstStyle/>
          <a:p>
            <a:r>
              <a:rPr lang="en-US" dirty="0" smtClean="0"/>
              <a:t>Explain the following quotes:</a:t>
            </a:r>
          </a:p>
          <a:p>
            <a:r>
              <a:rPr lang="en-US" i="1" dirty="0" smtClean="0"/>
              <a:t>“</a:t>
            </a:r>
            <a:r>
              <a:rPr lang="en-US" i="1" dirty="0" err="1" smtClean="0"/>
              <a:t>Tis</a:t>
            </a:r>
            <a:r>
              <a:rPr lang="en-US" i="1" dirty="0" smtClean="0"/>
              <a:t> some visitor entreating entrance at my chamber door”</a:t>
            </a:r>
          </a:p>
          <a:p>
            <a:r>
              <a:rPr lang="en-US" i="1" dirty="0" smtClean="0"/>
              <a:t>“This ebony bird beguiling my sad fancy into smiling”</a:t>
            </a:r>
          </a:p>
          <a:p>
            <a:r>
              <a:rPr lang="en-US" i="1" dirty="0" smtClean="0"/>
              <a:t>“Is there – is there balm in Gilead? – tell me – tell me, I implore!”</a:t>
            </a:r>
          </a:p>
          <a:p>
            <a:r>
              <a:rPr lang="en-US" dirty="0" smtClean="0"/>
              <a:t>At first thinks it is only the wind.</a:t>
            </a:r>
          </a:p>
          <a:p>
            <a:r>
              <a:rPr lang="en-US" dirty="0" smtClean="0"/>
              <a:t>Bird never leaves</a:t>
            </a:r>
          </a:p>
          <a:p>
            <a:r>
              <a:rPr lang="en-US" dirty="0" smtClean="0"/>
              <a:t>Nevermore has lots of meaning in the poem.</a:t>
            </a:r>
            <a:endParaRPr lang="en-US" dirty="0"/>
          </a:p>
        </p:txBody>
      </p:sp>
      <p:pic>
        <p:nvPicPr>
          <p:cNvPr id="7" name="Picture 6" descr="raven.jpg"/>
          <p:cNvPicPr>
            <a:picLocks noChangeAspect="1"/>
          </p:cNvPicPr>
          <p:nvPr/>
        </p:nvPicPr>
        <p:blipFill>
          <a:blip r:embed="rId2"/>
          <a:stretch>
            <a:fillRect/>
          </a:stretch>
        </p:blipFill>
        <p:spPr>
          <a:xfrm>
            <a:off x="6618896" y="457200"/>
            <a:ext cx="1820254"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down)">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00px-Deas_Devil_and_the_Walker.jpg"/>
          <p:cNvPicPr>
            <a:picLocks noChangeAspect="1"/>
          </p:cNvPicPr>
          <p:nvPr/>
        </p:nvPicPr>
        <p:blipFill>
          <a:blip r:embed="rId2"/>
          <a:stretch>
            <a:fillRect/>
          </a:stretch>
        </p:blipFill>
        <p:spPr>
          <a:xfrm>
            <a:off x="4648200" y="3896390"/>
            <a:ext cx="4495800" cy="2961609"/>
          </a:xfrm>
          <a:prstGeom prst="rect">
            <a:avLst/>
          </a:prstGeom>
        </p:spPr>
      </p:pic>
      <p:sp>
        <p:nvSpPr>
          <p:cNvPr id="2" name="Title 1"/>
          <p:cNvSpPr>
            <a:spLocks noGrp="1"/>
          </p:cNvSpPr>
          <p:nvPr>
            <p:ph type="title"/>
          </p:nvPr>
        </p:nvSpPr>
        <p:spPr/>
        <p:txBody>
          <a:bodyPr/>
          <a:lstStyle/>
          <a:p>
            <a:r>
              <a:rPr lang="en-US" dirty="0" smtClean="0"/>
              <a:t>“The Devil and Tom Walker”</a:t>
            </a:r>
            <a:endParaRPr lang="en-US" dirty="0"/>
          </a:p>
        </p:txBody>
      </p:sp>
      <p:sp>
        <p:nvSpPr>
          <p:cNvPr id="3" name="Content Placeholder 2"/>
          <p:cNvSpPr>
            <a:spLocks noGrp="1"/>
          </p:cNvSpPr>
          <p:nvPr>
            <p:ph idx="1"/>
          </p:nvPr>
        </p:nvSpPr>
        <p:spPr/>
        <p:txBody>
          <a:bodyPr/>
          <a:lstStyle/>
          <a:p>
            <a:r>
              <a:rPr lang="en-US" dirty="0" smtClean="0"/>
              <a:t>Psychological Torment:  Tom’s fear that the devil will take his soul makes him devout in his church.</a:t>
            </a:r>
          </a:p>
          <a:p>
            <a:r>
              <a:rPr lang="en-US" dirty="0" smtClean="0"/>
              <a:t>Bleak location:  Dark damp woods.  Alone.</a:t>
            </a:r>
          </a:p>
          <a:p>
            <a:r>
              <a:rPr lang="en-US" dirty="0" smtClean="0"/>
              <a:t>Lesson Tom was supposed to learn (Hello?!  His wife disappeared trying to do this!):  NEVER bargain with the Devil!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a:t>
            </a:r>
            <a:endParaRPr lang="en-US" dirty="0"/>
          </a:p>
        </p:txBody>
      </p:sp>
      <p:sp>
        <p:nvSpPr>
          <p:cNvPr id="3" name="Content Placeholder 2"/>
          <p:cNvSpPr>
            <a:spLocks noGrp="1"/>
          </p:cNvSpPr>
          <p:nvPr>
            <p:ph idx="1"/>
          </p:nvPr>
        </p:nvSpPr>
        <p:spPr/>
        <p:txBody>
          <a:bodyPr/>
          <a:lstStyle/>
          <a:p>
            <a:r>
              <a:rPr lang="en-US" b="1" dirty="0" smtClean="0"/>
              <a:t>Be able to identify examples of the following:</a:t>
            </a:r>
          </a:p>
          <a:p>
            <a:r>
              <a:rPr lang="en-US" dirty="0" smtClean="0"/>
              <a:t>Simile (comparison using like or as)</a:t>
            </a:r>
          </a:p>
          <a:p>
            <a:r>
              <a:rPr lang="en-US" dirty="0" smtClean="0"/>
              <a:t>Metaphor (comparison without like or as)</a:t>
            </a:r>
          </a:p>
          <a:p>
            <a:r>
              <a:rPr lang="en-US" dirty="0" smtClean="0"/>
              <a:t>Alliteration (use of a certain sound often) </a:t>
            </a:r>
          </a:p>
          <a:p>
            <a:r>
              <a:rPr lang="en-US" dirty="0" smtClean="0"/>
              <a:t>Allusion (quiet reference to something)</a:t>
            </a:r>
          </a:p>
          <a:p>
            <a:r>
              <a:rPr lang="en-US" dirty="0" smtClean="0"/>
              <a:t>Repetition (reuse of a phrase for emphasis)</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 Mice and Men</a:t>
            </a:r>
            <a:br>
              <a:rPr lang="en-US" dirty="0" smtClean="0"/>
            </a:br>
            <a:r>
              <a:rPr lang="en-US" dirty="0" smtClean="0"/>
              <a:t>by John Steinbeck</a:t>
            </a:r>
            <a:br>
              <a:rPr lang="en-US" dirty="0" smtClean="0"/>
            </a:br>
            <a:r>
              <a:rPr lang="en-US" dirty="0" smtClean="0"/>
              <a:t>Character Identification</a:t>
            </a:r>
            <a:endParaRPr lang="en-US" dirty="0"/>
          </a:p>
        </p:txBody>
      </p:sp>
      <p:sp>
        <p:nvSpPr>
          <p:cNvPr id="8" name="Content Placeholder 7"/>
          <p:cNvSpPr>
            <a:spLocks noGrp="1"/>
          </p:cNvSpPr>
          <p:nvPr>
            <p:ph sz="half" idx="1"/>
          </p:nvPr>
        </p:nvSpPr>
        <p:spPr>
          <a:xfrm>
            <a:off x="457200" y="2286000"/>
            <a:ext cx="4038600" cy="3840163"/>
          </a:xfrm>
        </p:spPr>
        <p:txBody>
          <a:bodyPr/>
          <a:lstStyle/>
          <a:p>
            <a:r>
              <a:rPr lang="en-US" dirty="0" err="1" smtClean="0"/>
              <a:t>Lennie</a:t>
            </a:r>
            <a:endParaRPr lang="en-US" dirty="0" smtClean="0"/>
          </a:p>
          <a:p>
            <a:r>
              <a:rPr lang="en-US" dirty="0" smtClean="0"/>
              <a:t>George</a:t>
            </a:r>
          </a:p>
          <a:p>
            <a:r>
              <a:rPr lang="en-US" dirty="0" smtClean="0"/>
              <a:t>Candy</a:t>
            </a:r>
          </a:p>
          <a:p>
            <a:r>
              <a:rPr lang="en-US" dirty="0" smtClean="0"/>
              <a:t>Crooks</a:t>
            </a:r>
          </a:p>
          <a:p>
            <a:r>
              <a:rPr lang="en-US" dirty="0" smtClean="0"/>
              <a:t>Curley</a:t>
            </a:r>
          </a:p>
          <a:p>
            <a:r>
              <a:rPr lang="en-US" dirty="0" smtClean="0"/>
              <a:t>Curley’s wife</a:t>
            </a:r>
          </a:p>
          <a:p>
            <a:endParaRPr lang="en-US" dirty="0"/>
          </a:p>
        </p:txBody>
      </p:sp>
      <p:sp>
        <p:nvSpPr>
          <p:cNvPr id="9" name="Content Placeholder 8"/>
          <p:cNvSpPr>
            <a:spLocks noGrp="1"/>
          </p:cNvSpPr>
          <p:nvPr>
            <p:ph sz="half" idx="2"/>
          </p:nvPr>
        </p:nvSpPr>
        <p:spPr>
          <a:xfrm>
            <a:off x="4267200" y="2286000"/>
            <a:ext cx="4876800" cy="3840163"/>
          </a:xfrm>
        </p:spPr>
        <p:txBody>
          <a:bodyPr/>
          <a:lstStyle/>
          <a:p>
            <a:r>
              <a:rPr lang="en-US" dirty="0" smtClean="0"/>
              <a:t>Big, not real smart</a:t>
            </a:r>
          </a:p>
          <a:p>
            <a:r>
              <a:rPr lang="en-US" dirty="0" smtClean="0"/>
              <a:t>Smart, takes care of </a:t>
            </a:r>
            <a:r>
              <a:rPr lang="en-US" dirty="0" err="1" smtClean="0"/>
              <a:t>Lennie</a:t>
            </a:r>
            <a:endParaRPr lang="en-US" dirty="0" smtClean="0"/>
          </a:p>
          <a:p>
            <a:r>
              <a:rPr lang="en-US" dirty="0" smtClean="0"/>
              <a:t>Old, missing a hand</a:t>
            </a:r>
          </a:p>
          <a:p>
            <a:r>
              <a:rPr lang="en-US" dirty="0" smtClean="0"/>
              <a:t>Black stable buck</a:t>
            </a:r>
          </a:p>
          <a:p>
            <a:r>
              <a:rPr lang="en-US" dirty="0" smtClean="0"/>
              <a:t>Owner’s son, likes to fight</a:t>
            </a:r>
          </a:p>
          <a:p>
            <a:r>
              <a:rPr lang="en-US" dirty="0" smtClean="0"/>
              <a:t>Likes to flirt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752600"/>
          </a:xfrm>
        </p:spPr>
        <p:txBody>
          <a:bodyPr>
            <a:normAutofit fontScale="90000"/>
          </a:bodyPr>
          <a:lstStyle/>
          <a:p>
            <a:r>
              <a:rPr lang="en-US" dirty="0" smtClean="0"/>
              <a:t>Of Mice and Men</a:t>
            </a:r>
            <a:br>
              <a:rPr lang="en-US" dirty="0" smtClean="0"/>
            </a:br>
            <a:r>
              <a:rPr lang="en-US" dirty="0" smtClean="0"/>
              <a:t>by John Steinbeck</a:t>
            </a:r>
            <a:br>
              <a:rPr lang="en-US" dirty="0" smtClean="0"/>
            </a:br>
            <a:r>
              <a:rPr lang="en-US" dirty="0" smtClean="0"/>
              <a:t/>
            </a:r>
            <a:br>
              <a:rPr lang="en-US" dirty="0" smtClean="0"/>
            </a:br>
            <a:endParaRPr lang="en-US" dirty="0"/>
          </a:p>
        </p:txBody>
      </p:sp>
      <p:sp>
        <p:nvSpPr>
          <p:cNvPr id="5" name="Content Placeholder 4"/>
          <p:cNvSpPr>
            <a:spLocks noGrp="1"/>
          </p:cNvSpPr>
          <p:nvPr>
            <p:ph idx="1"/>
          </p:nvPr>
        </p:nvSpPr>
        <p:spPr>
          <a:xfrm>
            <a:off x="457200" y="1676400"/>
            <a:ext cx="8229600" cy="4632960"/>
          </a:xfrm>
        </p:spPr>
        <p:txBody>
          <a:bodyPr>
            <a:normAutofit/>
          </a:bodyPr>
          <a:lstStyle/>
          <a:p>
            <a:r>
              <a:rPr lang="en-US" dirty="0" smtClean="0"/>
              <a:t>Review quotes quiz!</a:t>
            </a:r>
          </a:p>
          <a:p>
            <a:r>
              <a:rPr lang="en-US" dirty="0" err="1" smtClean="0"/>
              <a:t>Lennie</a:t>
            </a:r>
            <a:r>
              <a:rPr lang="en-US" dirty="0" smtClean="0"/>
              <a:t> is like an animal in many ways:  Hands like paws, dependent on George, inferior intelligence.</a:t>
            </a:r>
          </a:p>
          <a:p>
            <a:r>
              <a:rPr lang="en-US" dirty="0" err="1" smtClean="0"/>
              <a:t>Lennie</a:t>
            </a:r>
            <a:r>
              <a:rPr lang="en-US" dirty="0" smtClean="0"/>
              <a:t> is also like a child:  Needs an adult to care for him; doesn’t “get” how his actions can be harmful.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 Mice and Men</a:t>
            </a:r>
            <a:br>
              <a:rPr lang="en-US" dirty="0" smtClean="0"/>
            </a:br>
            <a:r>
              <a:rPr lang="en-US" dirty="0" smtClean="0"/>
              <a:t>by John Steinbeck</a:t>
            </a:r>
            <a:endParaRPr lang="en-US" dirty="0"/>
          </a:p>
        </p:txBody>
      </p:sp>
      <p:sp>
        <p:nvSpPr>
          <p:cNvPr id="3" name="Content Placeholder 2"/>
          <p:cNvSpPr>
            <a:spLocks noGrp="1"/>
          </p:cNvSpPr>
          <p:nvPr>
            <p:ph idx="1"/>
          </p:nvPr>
        </p:nvSpPr>
        <p:spPr/>
        <p:txBody>
          <a:bodyPr/>
          <a:lstStyle/>
          <a:p>
            <a:r>
              <a:rPr lang="en-US" dirty="0" smtClean="0"/>
              <a:t>Euthanasia (mercy killing) – candy’s dog and </a:t>
            </a:r>
            <a:r>
              <a:rPr lang="en-US" dirty="0" err="1" smtClean="0"/>
              <a:t>Lennie</a:t>
            </a:r>
            <a:endParaRPr lang="en-US" dirty="0" smtClean="0"/>
          </a:p>
          <a:p>
            <a:r>
              <a:rPr lang="en-US" dirty="0" smtClean="0"/>
              <a:t>We know </a:t>
            </a:r>
            <a:r>
              <a:rPr lang="en-US" dirty="0" err="1" smtClean="0"/>
              <a:t>Lennies</a:t>
            </a:r>
            <a:r>
              <a:rPr lang="en-US" dirty="0" smtClean="0"/>
              <a:t> strength through him crushing Curley’s hand and how fast/hard he works.</a:t>
            </a:r>
          </a:p>
          <a:p>
            <a:r>
              <a:rPr lang="en-US" dirty="0" smtClean="0"/>
              <a:t>There a few possible reasons for Curley’s wife not having a name:  Emphasis on </a:t>
            </a:r>
            <a:r>
              <a:rPr lang="en-US" dirty="0" err="1" smtClean="0"/>
              <a:t>Lennie</a:t>
            </a:r>
            <a:r>
              <a:rPr lang="en-US" dirty="0" smtClean="0"/>
              <a:t>, she was just an object/trophy.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Native American Myths</a:t>
            </a:r>
            <a:endParaRPr lang="en-US" sz="2800" dirty="0"/>
          </a:p>
        </p:txBody>
      </p:sp>
      <p:sp>
        <p:nvSpPr>
          <p:cNvPr id="6" name="Text Placeholder 5"/>
          <p:cNvSpPr>
            <a:spLocks noGrp="1"/>
          </p:cNvSpPr>
          <p:nvPr>
            <p:ph type="body" sz="half" idx="2"/>
          </p:nvPr>
        </p:nvSpPr>
        <p:spPr/>
        <p:txBody>
          <a:bodyPr>
            <a:noAutofit/>
          </a:bodyPr>
          <a:lstStyle/>
          <a:p>
            <a:r>
              <a:rPr lang="en-US" sz="2400" dirty="0" smtClean="0"/>
              <a:t>Stories used to teach beliefs about the world.</a:t>
            </a:r>
            <a:endParaRPr lang="en-US" sz="2400" dirty="0"/>
          </a:p>
        </p:txBody>
      </p:sp>
      <p:pic>
        <p:nvPicPr>
          <p:cNvPr id="3075" name="Picture 3" descr="C:\Documents and Settings\kvsc\Local Settings\Temporary Internet Files\Content.IE5\W35JEEJD\MCSL00145_0000[1].wmf"/>
          <p:cNvPicPr>
            <a:picLocks noChangeAspect="1" noChangeArrowheads="1"/>
          </p:cNvPicPr>
          <p:nvPr/>
        </p:nvPicPr>
        <p:blipFill>
          <a:blip r:embed="rId2"/>
          <a:srcRect/>
          <a:stretch>
            <a:fillRect/>
          </a:stretch>
        </p:blipFill>
        <p:spPr bwMode="auto">
          <a:xfrm>
            <a:off x="2743200" y="2514600"/>
            <a:ext cx="3712488" cy="3962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Derivatives to know!</a:t>
            </a:r>
            <a:endParaRPr lang="en-US" dirty="0"/>
          </a:p>
        </p:txBody>
      </p:sp>
      <p:sp>
        <p:nvSpPr>
          <p:cNvPr id="9" name="Content Placeholder 8"/>
          <p:cNvSpPr>
            <a:spLocks noGrp="1"/>
          </p:cNvSpPr>
          <p:nvPr>
            <p:ph sz="half" idx="1"/>
          </p:nvPr>
        </p:nvSpPr>
        <p:spPr>
          <a:xfrm>
            <a:off x="457200" y="1295400"/>
            <a:ext cx="4038600" cy="5334000"/>
          </a:xfrm>
        </p:spPr>
        <p:txBody>
          <a:bodyPr>
            <a:normAutofit fontScale="70000" lnSpcReduction="20000"/>
          </a:bodyPr>
          <a:lstStyle/>
          <a:p>
            <a:r>
              <a:rPr lang="en-US" dirty="0" err="1" smtClean="0"/>
              <a:t>Ced</a:t>
            </a:r>
            <a:r>
              <a:rPr lang="en-US" dirty="0" smtClean="0"/>
              <a:t>, </a:t>
            </a:r>
            <a:r>
              <a:rPr lang="en-US" dirty="0" err="1" smtClean="0"/>
              <a:t>ceed</a:t>
            </a:r>
            <a:r>
              <a:rPr lang="en-US" dirty="0" smtClean="0"/>
              <a:t>, cede</a:t>
            </a:r>
          </a:p>
          <a:p>
            <a:r>
              <a:rPr lang="en-US" dirty="0" err="1" smtClean="0"/>
              <a:t>Cip</a:t>
            </a:r>
            <a:r>
              <a:rPr lang="en-US" dirty="0" smtClean="0"/>
              <a:t>, </a:t>
            </a:r>
            <a:r>
              <a:rPr lang="en-US" dirty="0" err="1" smtClean="0"/>
              <a:t>cep</a:t>
            </a:r>
            <a:r>
              <a:rPr lang="en-US" dirty="0" smtClean="0"/>
              <a:t>, </a:t>
            </a:r>
            <a:r>
              <a:rPr lang="en-US" dirty="0" err="1" smtClean="0"/>
              <a:t>cept</a:t>
            </a:r>
            <a:endParaRPr lang="en-US" dirty="0" smtClean="0"/>
          </a:p>
          <a:p>
            <a:r>
              <a:rPr lang="en-US" dirty="0" err="1" smtClean="0"/>
              <a:t>Duc</a:t>
            </a:r>
            <a:r>
              <a:rPr lang="en-US" dirty="0" smtClean="0"/>
              <a:t>, duct</a:t>
            </a:r>
          </a:p>
          <a:p>
            <a:r>
              <a:rPr lang="en-US" dirty="0" err="1" smtClean="0"/>
              <a:t>Ven</a:t>
            </a:r>
            <a:r>
              <a:rPr lang="en-US" dirty="0" smtClean="0"/>
              <a:t>, vent</a:t>
            </a:r>
          </a:p>
          <a:p>
            <a:r>
              <a:rPr lang="en-US" dirty="0" err="1" smtClean="0"/>
              <a:t>Fer</a:t>
            </a:r>
            <a:endParaRPr lang="en-US" dirty="0" smtClean="0"/>
          </a:p>
          <a:p>
            <a:r>
              <a:rPr lang="en-US" dirty="0" smtClean="0"/>
              <a:t>Sid, </a:t>
            </a:r>
            <a:r>
              <a:rPr lang="en-US" dirty="0" err="1" smtClean="0"/>
              <a:t>sed</a:t>
            </a:r>
            <a:endParaRPr lang="en-US" dirty="0" smtClean="0"/>
          </a:p>
          <a:p>
            <a:r>
              <a:rPr lang="en-US" dirty="0" smtClean="0"/>
              <a:t>Cur</a:t>
            </a:r>
          </a:p>
          <a:p>
            <a:r>
              <a:rPr lang="en-US" dirty="0" smtClean="0"/>
              <a:t>flu, </a:t>
            </a:r>
            <a:r>
              <a:rPr lang="en-US" dirty="0" err="1" smtClean="0"/>
              <a:t>fluc</a:t>
            </a:r>
            <a:r>
              <a:rPr lang="en-US" dirty="0" smtClean="0"/>
              <a:t>, flux</a:t>
            </a:r>
          </a:p>
          <a:p>
            <a:r>
              <a:rPr lang="en-US" dirty="0" err="1" smtClean="0"/>
              <a:t>Ab</a:t>
            </a:r>
            <a:endParaRPr lang="en-US" dirty="0" smtClean="0"/>
          </a:p>
          <a:p>
            <a:r>
              <a:rPr lang="en-US" dirty="0" smtClean="0"/>
              <a:t>Ad</a:t>
            </a:r>
          </a:p>
          <a:p>
            <a:r>
              <a:rPr lang="en-US" dirty="0" smtClean="0"/>
              <a:t>Fin</a:t>
            </a:r>
          </a:p>
          <a:p>
            <a:r>
              <a:rPr lang="en-US" dirty="0" err="1" smtClean="0"/>
              <a:t>Domin</a:t>
            </a:r>
            <a:endParaRPr lang="en-US" dirty="0" smtClean="0"/>
          </a:p>
          <a:p>
            <a:r>
              <a:rPr lang="en-US" dirty="0" err="1" smtClean="0"/>
              <a:t>Viv</a:t>
            </a:r>
            <a:r>
              <a:rPr lang="en-US" dirty="0" smtClean="0"/>
              <a:t>, vita</a:t>
            </a:r>
          </a:p>
          <a:p>
            <a:r>
              <a:rPr lang="en-US" dirty="0" err="1" smtClean="0"/>
              <a:t>Grat</a:t>
            </a:r>
            <a:r>
              <a:rPr lang="en-US" dirty="0" smtClean="0"/>
              <a:t>, </a:t>
            </a:r>
            <a:r>
              <a:rPr lang="en-US" dirty="0" err="1" smtClean="0"/>
              <a:t>grac</a:t>
            </a:r>
            <a:endParaRPr lang="en-US" dirty="0" smtClean="0"/>
          </a:p>
          <a:p>
            <a:r>
              <a:rPr lang="en-US" dirty="0" smtClean="0"/>
              <a:t>Greg</a:t>
            </a:r>
          </a:p>
          <a:p>
            <a:r>
              <a:rPr lang="en-US" dirty="0" err="1" smtClean="0"/>
              <a:t>Scend</a:t>
            </a:r>
            <a:endParaRPr lang="en-US" dirty="0" smtClean="0"/>
          </a:p>
          <a:p>
            <a:r>
              <a:rPr lang="en-US" dirty="0" smtClean="0"/>
              <a:t>Cord, </a:t>
            </a:r>
            <a:r>
              <a:rPr lang="en-US" dirty="0" err="1" smtClean="0"/>
              <a:t>cor</a:t>
            </a:r>
            <a:r>
              <a:rPr lang="en-US" dirty="0" smtClean="0"/>
              <a:t>, </a:t>
            </a:r>
            <a:r>
              <a:rPr lang="en-US" dirty="0" err="1" smtClean="0"/>
              <a:t>cour</a:t>
            </a:r>
            <a:endParaRPr lang="en-US" dirty="0" smtClean="0"/>
          </a:p>
          <a:p>
            <a:r>
              <a:rPr lang="en-US" dirty="0" err="1" smtClean="0"/>
              <a:t>Plac</a:t>
            </a:r>
            <a:endParaRPr lang="en-US" dirty="0" smtClean="0"/>
          </a:p>
          <a:p>
            <a:r>
              <a:rPr lang="en-US" dirty="0" smtClean="0"/>
              <a:t>Term, </a:t>
            </a:r>
            <a:r>
              <a:rPr lang="en-US" dirty="0" err="1" smtClean="0"/>
              <a:t>termin</a:t>
            </a:r>
            <a:endParaRPr lang="en-US" dirty="0" smtClean="0"/>
          </a:p>
          <a:p>
            <a:endParaRPr lang="en-US" dirty="0"/>
          </a:p>
        </p:txBody>
      </p:sp>
      <p:sp>
        <p:nvSpPr>
          <p:cNvPr id="10" name="Content Placeholder 9"/>
          <p:cNvSpPr>
            <a:spLocks noGrp="1"/>
          </p:cNvSpPr>
          <p:nvPr>
            <p:ph sz="half" idx="2"/>
          </p:nvPr>
        </p:nvSpPr>
        <p:spPr>
          <a:xfrm>
            <a:off x="4648200" y="1295400"/>
            <a:ext cx="4038600" cy="5257800"/>
          </a:xfrm>
        </p:spPr>
        <p:txBody>
          <a:bodyPr>
            <a:normAutofit fontScale="70000" lnSpcReduction="20000"/>
          </a:bodyPr>
          <a:lstStyle/>
          <a:p>
            <a:r>
              <a:rPr lang="en-US" dirty="0" smtClean="0"/>
              <a:t>To go, surrender, yield</a:t>
            </a:r>
          </a:p>
          <a:p>
            <a:r>
              <a:rPr lang="en-US" dirty="0" smtClean="0"/>
              <a:t>Take or receive</a:t>
            </a:r>
          </a:p>
          <a:p>
            <a:r>
              <a:rPr lang="en-US" dirty="0" smtClean="0"/>
              <a:t>Pull or lead</a:t>
            </a:r>
          </a:p>
          <a:p>
            <a:r>
              <a:rPr lang="en-US" dirty="0" smtClean="0"/>
              <a:t>Come or go</a:t>
            </a:r>
          </a:p>
          <a:p>
            <a:r>
              <a:rPr lang="en-US" dirty="0" smtClean="0"/>
              <a:t>To bear or carry</a:t>
            </a:r>
          </a:p>
          <a:p>
            <a:r>
              <a:rPr lang="en-US" dirty="0" smtClean="0"/>
              <a:t>Sit</a:t>
            </a:r>
          </a:p>
          <a:p>
            <a:r>
              <a:rPr lang="en-US" dirty="0" smtClean="0"/>
              <a:t>Run</a:t>
            </a:r>
          </a:p>
          <a:p>
            <a:r>
              <a:rPr lang="en-US" dirty="0" smtClean="0"/>
              <a:t>Flow or wave</a:t>
            </a:r>
          </a:p>
          <a:p>
            <a:r>
              <a:rPr lang="en-US" dirty="0" smtClean="0"/>
              <a:t>Away, away from</a:t>
            </a:r>
          </a:p>
          <a:p>
            <a:r>
              <a:rPr lang="en-US" dirty="0" smtClean="0"/>
              <a:t>To, toward</a:t>
            </a:r>
          </a:p>
          <a:p>
            <a:r>
              <a:rPr lang="en-US" dirty="0" smtClean="0"/>
              <a:t>End. Limit, boundary</a:t>
            </a:r>
          </a:p>
          <a:p>
            <a:r>
              <a:rPr lang="en-US" dirty="0" smtClean="0"/>
              <a:t>To rule or master</a:t>
            </a:r>
          </a:p>
          <a:p>
            <a:r>
              <a:rPr lang="en-US" dirty="0" smtClean="0"/>
              <a:t>Life</a:t>
            </a:r>
          </a:p>
          <a:p>
            <a:r>
              <a:rPr lang="en-US" dirty="0" smtClean="0"/>
              <a:t>Favor, gift, thankful</a:t>
            </a:r>
          </a:p>
          <a:p>
            <a:r>
              <a:rPr lang="en-US" dirty="0" smtClean="0"/>
              <a:t>Herd or group</a:t>
            </a:r>
          </a:p>
          <a:p>
            <a:r>
              <a:rPr lang="en-US" dirty="0" smtClean="0"/>
              <a:t>To climb</a:t>
            </a:r>
          </a:p>
          <a:p>
            <a:r>
              <a:rPr lang="en-US" dirty="0" smtClean="0"/>
              <a:t>Heart</a:t>
            </a:r>
          </a:p>
          <a:p>
            <a:r>
              <a:rPr lang="en-US" dirty="0" smtClean="0"/>
              <a:t>To please</a:t>
            </a:r>
          </a:p>
          <a:p>
            <a:r>
              <a:rPr lang="en-US" dirty="0" smtClean="0"/>
              <a:t>End, limit, boundary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2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2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20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fade">
                                      <p:cBhvr>
                                        <p:cTn id="32" dur="20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fade">
                                      <p:cBhvr>
                                        <p:cTn id="37" dur="20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fade">
                                      <p:cBhvr>
                                        <p:cTn id="42" dur="2000"/>
                                        <p:tgtEl>
                                          <p:spTgt spid="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xEl>
                                              <p:pRg st="8" end="8"/>
                                            </p:txEl>
                                          </p:spTgt>
                                        </p:tgtEl>
                                        <p:attrNameLst>
                                          <p:attrName>style.visibility</p:attrName>
                                        </p:attrNameLst>
                                      </p:cBhvr>
                                      <p:to>
                                        <p:strVal val="visible"/>
                                      </p:to>
                                    </p:set>
                                    <p:animEffect transition="in" filter="fade">
                                      <p:cBhvr>
                                        <p:cTn id="47" dur="2000"/>
                                        <p:tgtEl>
                                          <p:spTgt spid="1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xEl>
                                              <p:pRg st="9" end="9"/>
                                            </p:txEl>
                                          </p:spTgt>
                                        </p:tgtEl>
                                        <p:attrNameLst>
                                          <p:attrName>style.visibility</p:attrName>
                                        </p:attrNameLst>
                                      </p:cBhvr>
                                      <p:to>
                                        <p:strVal val="visible"/>
                                      </p:to>
                                    </p:set>
                                    <p:animEffect transition="in" filter="fade">
                                      <p:cBhvr>
                                        <p:cTn id="52" dur="2000"/>
                                        <p:tgtEl>
                                          <p:spTgt spid="10">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xEl>
                                              <p:pRg st="10" end="10"/>
                                            </p:txEl>
                                          </p:spTgt>
                                        </p:tgtEl>
                                        <p:attrNameLst>
                                          <p:attrName>style.visibility</p:attrName>
                                        </p:attrNameLst>
                                      </p:cBhvr>
                                      <p:to>
                                        <p:strVal val="visible"/>
                                      </p:to>
                                    </p:set>
                                    <p:animEffect transition="in" filter="fade">
                                      <p:cBhvr>
                                        <p:cTn id="57" dur="2000"/>
                                        <p:tgtEl>
                                          <p:spTgt spid="10">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0">
                                            <p:txEl>
                                              <p:pRg st="11" end="11"/>
                                            </p:txEl>
                                          </p:spTgt>
                                        </p:tgtEl>
                                        <p:attrNameLst>
                                          <p:attrName>style.visibility</p:attrName>
                                        </p:attrNameLst>
                                      </p:cBhvr>
                                      <p:to>
                                        <p:strVal val="visible"/>
                                      </p:to>
                                    </p:set>
                                    <p:animEffect transition="in" filter="fade">
                                      <p:cBhvr>
                                        <p:cTn id="62" dur="2000"/>
                                        <p:tgtEl>
                                          <p:spTgt spid="10">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
                                            <p:txEl>
                                              <p:pRg st="12" end="12"/>
                                            </p:txEl>
                                          </p:spTgt>
                                        </p:tgtEl>
                                        <p:attrNameLst>
                                          <p:attrName>style.visibility</p:attrName>
                                        </p:attrNameLst>
                                      </p:cBhvr>
                                      <p:to>
                                        <p:strVal val="visible"/>
                                      </p:to>
                                    </p:set>
                                    <p:animEffect transition="in" filter="fade">
                                      <p:cBhvr>
                                        <p:cTn id="67" dur="2000"/>
                                        <p:tgtEl>
                                          <p:spTgt spid="10">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0">
                                            <p:txEl>
                                              <p:pRg st="13" end="13"/>
                                            </p:txEl>
                                          </p:spTgt>
                                        </p:tgtEl>
                                        <p:attrNameLst>
                                          <p:attrName>style.visibility</p:attrName>
                                        </p:attrNameLst>
                                      </p:cBhvr>
                                      <p:to>
                                        <p:strVal val="visible"/>
                                      </p:to>
                                    </p:set>
                                    <p:animEffect transition="in" filter="fade">
                                      <p:cBhvr>
                                        <p:cTn id="72" dur="2000"/>
                                        <p:tgtEl>
                                          <p:spTgt spid="10">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xEl>
                                              <p:pRg st="14" end="14"/>
                                            </p:txEl>
                                          </p:spTgt>
                                        </p:tgtEl>
                                        <p:attrNameLst>
                                          <p:attrName>style.visibility</p:attrName>
                                        </p:attrNameLst>
                                      </p:cBhvr>
                                      <p:to>
                                        <p:strVal val="visible"/>
                                      </p:to>
                                    </p:set>
                                    <p:animEffect transition="in" filter="fade">
                                      <p:cBhvr>
                                        <p:cTn id="77" dur="2000"/>
                                        <p:tgtEl>
                                          <p:spTgt spid="10">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0">
                                            <p:txEl>
                                              <p:pRg st="15" end="15"/>
                                            </p:txEl>
                                          </p:spTgt>
                                        </p:tgtEl>
                                        <p:attrNameLst>
                                          <p:attrName>style.visibility</p:attrName>
                                        </p:attrNameLst>
                                      </p:cBhvr>
                                      <p:to>
                                        <p:strVal val="visible"/>
                                      </p:to>
                                    </p:set>
                                    <p:animEffect transition="in" filter="fade">
                                      <p:cBhvr>
                                        <p:cTn id="82" dur="2000"/>
                                        <p:tgtEl>
                                          <p:spTgt spid="10">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0">
                                            <p:txEl>
                                              <p:pRg st="16" end="16"/>
                                            </p:txEl>
                                          </p:spTgt>
                                        </p:tgtEl>
                                        <p:attrNameLst>
                                          <p:attrName>style.visibility</p:attrName>
                                        </p:attrNameLst>
                                      </p:cBhvr>
                                      <p:to>
                                        <p:strVal val="visible"/>
                                      </p:to>
                                    </p:set>
                                    <p:animEffect transition="in" filter="fade">
                                      <p:cBhvr>
                                        <p:cTn id="87" dur="2000"/>
                                        <p:tgtEl>
                                          <p:spTgt spid="10">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0">
                                            <p:txEl>
                                              <p:pRg st="17" end="17"/>
                                            </p:txEl>
                                          </p:spTgt>
                                        </p:tgtEl>
                                        <p:attrNameLst>
                                          <p:attrName>style.visibility</p:attrName>
                                        </p:attrNameLst>
                                      </p:cBhvr>
                                      <p:to>
                                        <p:strVal val="visible"/>
                                      </p:to>
                                    </p:set>
                                    <p:animEffect transition="in" filter="fade">
                                      <p:cBhvr>
                                        <p:cTn id="92" dur="2000"/>
                                        <p:tgtEl>
                                          <p:spTgt spid="10">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0">
                                            <p:txEl>
                                              <p:pRg st="18" end="18"/>
                                            </p:txEl>
                                          </p:spTgt>
                                        </p:tgtEl>
                                        <p:attrNameLst>
                                          <p:attrName>style.visibility</p:attrName>
                                        </p:attrNameLst>
                                      </p:cBhvr>
                                      <p:to>
                                        <p:strVal val="visible"/>
                                      </p:to>
                                    </p:set>
                                    <p:animEffect transition="in" filter="fade">
                                      <p:cBhvr>
                                        <p:cTn id="97" dur="2000"/>
                                        <p:tgtEl>
                                          <p:spTgt spid="10">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nltree-1.jpg"/>
          <p:cNvPicPr>
            <a:picLocks noChangeAspect="1"/>
          </p:cNvPicPr>
          <p:nvPr/>
        </p:nvPicPr>
        <p:blipFill>
          <a:blip r:embed="rId2"/>
          <a:stretch>
            <a:fillRect/>
          </a:stretch>
        </p:blipFill>
        <p:spPr>
          <a:xfrm>
            <a:off x="228600" y="2133600"/>
            <a:ext cx="2306955" cy="2667000"/>
          </a:xfrm>
          <a:prstGeom prst="rect">
            <a:avLst/>
          </a:prstGeom>
        </p:spPr>
      </p:pic>
      <p:sp>
        <p:nvSpPr>
          <p:cNvPr id="4" name="Title 3"/>
          <p:cNvSpPr>
            <a:spLocks noGrp="1"/>
          </p:cNvSpPr>
          <p:nvPr>
            <p:ph type="title"/>
          </p:nvPr>
        </p:nvSpPr>
        <p:spPr/>
        <p:txBody>
          <a:bodyPr/>
          <a:lstStyle/>
          <a:p>
            <a:r>
              <a:rPr lang="en-US" dirty="0" smtClean="0"/>
              <a:t>“World on the Turtle’s Back”</a:t>
            </a:r>
            <a:endParaRPr lang="en-US" dirty="0"/>
          </a:p>
        </p:txBody>
      </p:sp>
      <p:sp>
        <p:nvSpPr>
          <p:cNvPr id="5" name="Content Placeholder 4"/>
          <p:cNvSpPr>
            <a:spLocks noGrp="1"/>
          </p:cNvSpPr>
          <p:nvPr>
            <p:ph idx="1"/>
          </p:nvPr>
        </p:nvSpPr>
        <p:spPr>
          <a:xfrm>
            <a:off x="2590800" y="1219200"/>
            <a:ext cx="6705600" cy="4724400"/>
          </a:xfrm>
        </p:spPr>
        <p:txBody>
          <a:bodyPr/>
          <a:lstStyle/>
          <a:p>
            <a:r>
              <a:rPr lang="en-US" dirty="0" smtClean="0"/>
              <a:t>Read page 32:  Creation Myths</a:t>
            </a:r>
          </a:p>
          <a:p>
            <a:r>
              <a:rPr lang="en-US" dirty="0" smtClean="0"/>
              <a:t>Creation/Origin myths tell about the beginning of the world.</a:t>
            </a:r>
          </a:p>
          <a:p>
            <a:r>
              <a:rPr lang="en-US" dirty="0" smtClean="0"/>
              <a:t>Earth-diver pattern – several animals attempt to bring earth up but only one succeeds</a:t>
            </a:r>
          </a:p>
          <a:p>
            <a:r>
              <a:rPr lang="en-US" dirty="0" smtClean="0"/>
              <a:t>Relationship between animals and people – Native American theme - animals have a sense of brotherhood toward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“Brother Bear”</a:t>
            </a:r>
            <a:br>
              <a:rPr lang="en-US" dirty="0" smtClean="0"/>
            </a:br>
            <a:endParaRPr lang="en-US" dirty="0"/>
          </a:p>
        </p:txBody>
      </p:sp>
      <p:sp>
        <p:nvSpPr>
          <p:cNvPr id="3" name="Content Placeholder 2"/>
          <p:cNvSpPr>
            <a:spLocks noGrp="1"/>
          </p:cNvSpPr>
          <p:nvPr>
            <p:ph idx="1"/>
          </p:nvPr>
        </p:nvSpPr>
        <p:spPr/>
        <p:txBody>
          <a:bodyPr/>
          <a:lstStyle/>
          <a:p>
            <a:r>
              <a:rPr lang="en-US" dirty="0" smtClean="0"/>
              <a:t>Demonstrates brotherhood between animals and mankind.</a:t>
            </a:r>
          </a:p>
          <a:p>
            <a:r>
              <a:rPr lang="en-US" dirty="0" smtClean="0"/>
              <a:t>Teaches that people should respect ALL of nature – even the bear that seems to be a killer.</a:t>
            </a:r>
          </a:p>
          <a:p>
            <a:r>
              <a:rPr lang="en-US" dirty="0" smtClean="0"/>
              <a:t>Native American myth traits represented:  strong connection to nature, balance is necessary in all of life, unity (working together) creates ability.</a:t>
            </a:r>
          </a:p>
        </p:txBody>
      </p:sp>
      <p:pic>
        <p:nvPicPr>
          <p:cNvPr id="4" name="Picture 3" descr="BrotherBear-f.jpg"/>
          <p:cNvPicPr>
            <a:picLocks noChangeAspect="1"/>
          </p:cNvPicPr>
          <p:nvPr/>
        </p:nvPicPr>
        <p:blipFill>
          <a:blip r:embed="rId2"/>
          <a:stretch>
            <a:fillRect/>
          </a:stretch>
        </p:blipFill>
        <p:spPr>
          <a:xfrm>
            <a:off x="5029200" y="4876800"/>
            <a:ext cx="36576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Declaration of Independence</a:t>
            </a:r>
            <a:br>
              <a:rPr lang="en-US" dirty="0" smtClean="0"/>
            </a:br>
            <a:r>
              <a:rPr lang="en-US" dirty="0" smtClean="0"/>
              <a:t>(Rhetorical Devices)</a:t>
            </a:r>
            <a:endParaRPr lang="en-US" dirty="0"/>
          </a:p>
        </p:txBody>
      </p:sp>
      <p:sp>
        <p:nvSpPr>
          <p:cNvPr id="3" name="Content Placeholder 2"/>
          <p:cNvSpPr>
            <a:spLocks noGrp="1"/>
          </p:cNvSpPr>
          <p:nvPr>
            <p:ph idx="1"/>
          </p:nvPr>
        </p:nvSpPr>
        <p:spPr/>
        <p:txBody>
          <a:bodyPr>
            <a:normAutofit lnSpcReduction="10000"/>
          </a:bodyPr>
          <a:lstStyle/>
          <a:p>
            <a:r>
              <a:rPr lang="en-US" dirty="0" err="1" smtClean="0"/>
              <a:t>Parallellism</a:t>
            </a:r>
            <a:r>
              <a:rPr lang="en-US" dirty="0" smtClean="0"/>
              <a:t> – repeating phrases for emphasis (“He has kept among us standing armies…He has affected to render the military …he has combined with others to….”)</a:t>
            </a:r>
          </a:p>
          <a:p>
            <a:r>
              <a:rPr lang="en-US" dirty="0" smtClean="0"/>
              <a:t>Rhetorical question – asking something with an obviously implied answer to make the listener think.  (“What were you thinking?”  “Did you think that would solve the problem?” “What purpose could there be besides controlling us?”</a:t>
            </a:r>
          </a:p>
          <a:p>
            <a:r>
              <a:rPr lang="en-US" dirty="0" smtClean="0"/>
              <a:t>Restatement – saying the same thing in different words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Declaration of Independence</a:t>
            </a:r>
            <a:br>
              <a:rPr lang="en-US" dirty="0" smtClean="0"/>
            </a:br>
            <a:r>
              <a:rPr lang="en-US" dirty="0" smtClean="0"/>
              <a:t>paraphrasing and meaning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does the text of the first paragraph mean:</a:t>
            </a:r>
          </a:p>
          <a:p>
            <a:r>
              <a:rPr lang="en-US" dirty="0" smtClean="0"/>
              <a:t>“When in the course of human events, it becomes necessary for one people to dissolve the political bonds which have connected them with another, and to assume among the powers of the earth, the separate and equal station to which the laws of nature and nature’s God entitle them, a decent respect to the opinions of mankind requires that they should declare the causes which impel them to the separation.”  </a:t>
            </a:r>
          </a:p>
          <a:p>
            <a:r>
              <a:rPr lang="en-US" u="sng" dirty="0" smtClean="0"/>
              <a:t>When a group decides to secede, they should tell why!</a:t>
            </a:r>
          </a:p>
          <a:p>
            <a:r>
              <a:rPr lang="en-US" dirty="0" smtClean="0"/>
              <a:t>Jefferson lists things the King has done wrong in connection with America.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omas_Paine.jpg"/>
          <p:cNvPicPr>
            <a:picLocks noChangeAspect="1"/>
          </p:cNvPicPr>
          <p:nvPr/>
        </p:nvPicPr>
        <p:blipFill>
          <a:blip r:embed="rId2" cstate="print"/>
          <a:stretch>
            <a:fillRect/>
          </a:stretch>
        </p:blipFill>
        <p:spPr>
          <a:xfrm>
            <a:off x="6858000" y="3886200"/>
            <a:ext cx="2049114" cy="2667000"/>
          </a:xfrm>
          <a:prstGeom prst="rect">
            <a:avLst/>
          </a:prstGeom>
        </p:spPr>
      </p:pic>
      <p:sp>
        <p:nvSpPr>
          <p:cNvPr id="2" name="Title 1"/>
          <p:cNvSpPr>
            <a:spLocks noGrp="1"/>
          </p:cNvSpPr>
          <p:nvPr>
            <p:ph type="title"/>
          </p:nvPr>
        </p:nvSpPr>
        <p:spPr/>
        <p:txBody>
          <a:bodyPr>
            <a:normAutofit fontScale="90000"/>
          </a:bodyPr>
          <a:lstStyle/>
          <a:p>
            <a:r>
              <a:rPr lang="en-US" dirty="0" smtClean="0"/>
              <a:t>The Crisis</a:t>
            </a:r>
            <a:br>
              <a:rPr lang="en-US" dirty="0" smtClean="0"/>
            </a:br>
            <a:r>
              <a:rPr lang="en-US" dirty="0" smtClean="0"/>
              <a:t>By Thomas Paine</a:t>
            </a:r>
            <a:endParaRPr lang="en-US" dirty="0"/>
          </a:p>
        </p:txBody>
      </p:sp>
      <p:sp>
        <p:nvSpPr>
          <p:cNvPr id="3" name="Content Placeholder 2"/>
          <p:cNvSpPr>
            <a:spLocks noGrp="1"/>
          </p:cNvSpPr>
          <p:nvPr>
            <p:ph idx="1"/>
          </p:nvPr>
        </p:nvSpPr>
        <p:spPr/>
        <p:txBody>
          <a:bodyPr>
            <a:normAutofit/>
          </a:bodyPr>
          <a:lstStyle/>
          <a:p>
            <a:r>
              <a:rPr lang="en-US" dirty="0" smtClean="0"/>
              <a:t>Purpose was to rally troops to fight against the Crown.</a:t>
            </a:r>
          </a:p>
          <a:p>
            <a:r>
              <a:rPr lang="en-US" dirty="0" smtClean="0"/>
              <a:t>Uses emotional and logical appeals. </a:t>
            </a:r>
          </a:p>
          <a:p>
            <a:r>
              <a:rPr lang="en-US" dirty="0" smtClean="0"/>
              <a:t>Emotional appeals:  those that use strong feelings rather than facts to persuade.  “Is your family safe?  An intruder is breaking into your house.”</a:t>
            </a:r>
          </a:p>
          <a:p>
            <a:r>
              <a:rPr lang="en-US" dirty="0" smtClean="0"/>
              <a:t>Logical appeals:  Those that use facts and logic. “Shouldn’t you fight against this intruder?”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Crisis</a:t>
            </a:r>
            <a:br>
              <a:rPr lang="en-US" dirty="0" smtClean="0"/>
            </a:br>
            <a:r>
              <a:rPr lang="en-US" dirty="0" smtClean="0"/>
              <a:t>By Thomas Paine</a:t>
            </a:r>
            <a:endParaRPr lang="en-US" dirty="0"/>
          </a:p>
        </p:txBody>
      </p:sp>
      <p:sp>
        <p:nvSpPr>
          <p:cNvPr id="3" name="Content Placeholder 2"/>
          <p:cNvSpPr>
            <a:spLocks noGrp="1"/>
          </p:cNvSpPr>
          <p:nvPr>
            <p:ph idx="1"/>
          </p:nvPr>
        </p:nvSpPr>
        <p:spPr/>
        <p:txBody>
          <a:bodyPr/>
          <a:lstStyle/>
          <a:p>
            <a:r>
              <a:rPr lang="en-US" dirty="0" smtClean="0"/>
              <a:t>Explain the following quotes:  </a:t>
            </a:r>
          </a:p>
          <a:p>
            <a:endParaRPr lang="en-US" dirty="0" smtClean="0"/>
          </a:p>
          <a:p>
            <a:r>
              <a:rPr lang="en-US" dirty="0" smtClean="0"/>
              <a:t>“What we obtain too cheap, we esteem too lightly.”</a:t>
            </a:r>
          </a:p>
          <a:p>
            <a:endParaRPr lang="en-US" dirty="0" smtClean="0"/>
          </a:p>
          <a:p>
            <a:r>
              <a:rPr lang="en-US" dirty="0" smtClean="0"/>
              <a:t>“Give me liberty or give me death!” (Liberty from whom/what?)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kvsc\Local Settings\Temporary Internet Files\Content.IE5\23ADOXWR\MCj01498470000[1].wmf"/>
          <p:cNvPicPr>
            <a:picLocks noChangeAspect="1" noChangeArrowheads="1"/>
          </p:cNvPicPr>
          <p:nvPr/>
        </p:nvPicPr>
        <p:blipFill>
          <a:blip r:embed="rId2"/>
          <a:srcRect/>
          <a:stretch>
            <a:fillRect/>
          </a:stretch>
        </p:blipFill>
        <p:spPr bwMode="auto">
          <a:xfrm>
            <a:off x="6189552" y="4591616"/>
            <a:ext cx="2954448" cy="2266384"/>
          </a:xfrm>
          <a:prstGeom prst="rect">
            <a:avLst/>
          </a:prstGeom>
          <a:noFill/>
        </p:spPr>
      </p:pic>
      <p:pic>
        <p:nvPicPr>
          <p:cNvPr id="1026" name="Picture 2" descr="C:\Documents and Settings\kvsc\Local Settings\Temporary Internet Files\Content.IE5\YJ6T2707\MCj04116520000[1].wmf"/>
          <p:cNvPicPr>
            <a:picLocks noChangeAspect="1" noChangeArrowheads="1"/>
          </p:cNvPicPr>
          <p:nvPr/>
        </p:nvPicPr>
        <p:blipFill>
          <a:blip r:embed="rId3"/>
          <a:srcRect/>
          <a:stretch>
            <a:fillRect/>
          </a:stretch>
        </p:blipFill>
        <p:spPr bwMode="auto">
          <a:xfrm>
            <a:off x="0" y="0"/>
            <a:ext cx="2286000" cy="3098582"/>
          </a:xfrm>
          <a:prstGeom prst="rect">
            <a:avLst/>
          </a:prstGeom>
          <a:noFill/>
        </p:spPr>
      </p:pic>
      <p:sp>
        <p:nvSpPr>
          <p:cNvPr id="2" name="Title 1"/>
          <p:cNvSpPr>
            <a:spLocks noGrp="1"/>
          </p:cNvSpPr>
          <p:nvPr>
            <p:ph type="title"/>
          </p:nvPr>
        </p:nvSpPr>
        <p:spPr>
          <a:xfrm>
            <a:off x="457200" y="274638"/>
            <a:ext cx="8229600" cy="1935162"/>
          </a:xfrm>
        </p:spPr>
        <p:txBody>
          <a:bodyPr>
            <a:normAutofit fontScale="90000"/>
          </a:bodyPr>
          <a:lstStyle/>
          <a:p>
            <a:r>
              <a:rPr lang="en-US" dirty="0" smtClean="0"/>
              <a:t>“Speech at the Virginia Convention” </a:t>
            </a:r>
            <a:br>
              <a:rPr lang="en-US" dirty="0" smtClean="0"/>
            </a:br>
            <a:r>
              <a:rPr lang="en-US" dirty="0" smtClean="0"/>
              <a:t>By Patrick Henry</a:t>
            </a:r>
            <a:endParaRPr lang="en-US" dirty="0"/>
          </a:p>
        </p:txBody>
      </p:sp>
      <p:sp>
        <p:nvSpPr>
          <p:cNvPr id="3" name="Content Placeholder 2"/>
          <p:cNvSpPr>
            <a:spLocks noGrp="1"/>
          </p:cNvSpPr>
          <p:nvPr>
            <p:ph idx="1"/>
          </p:nvPr>
        </p:nvSpPr>
        <p:spPr>
          <a:xfrm>
            <a:off x="838200" y="2743200"/>
            <a:ext cx="6781800" cy="3276600"/>
          </a:xfrm>
        </p:spPr>
        <p:txBody>
          <a:bodyPr>
            <a:normAutofit/>
          </a:bodyPr>
          <a:lstStyle/>
          <a:p>
            <a:r>
              <a:rPr lang="en-US" dirty="0" smtClean="0"/>
              <a:t>Henry was addressing colonials to convince them to rebel against the Crown.  </a:t>
            </a:r>
          </a:p>
          <a:p>
            <a:r>
              <a:rPr lang="en-US" dirty="0" smtClean="0"/>
              <a:t>He says that America has already tried peaceful resolution and it has not worked.</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2207</TotalTime>
  <Words>1071</Words>
  <Application>Microsoft Office PowerPoint</Application>
  <PresentationFormat>On-screen Show (4:3)</PresentationFormat>
  <Paragraphs>143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English 11 Fall Final Review</vt:lpstr>
      <vt:lpstr>Native American Myths</vt:lpstr>
      <vt:lpstr>“World on the Turtle’s Back”</vt:lpstr>
      <vt:lpstr>“Brother Bear” </vt:lpstr>
      <vt:lpstr>Declaration of Independence (Rhetorical Devices)</vt:lpstr>
      <vt:lpstr>Declaration of Independence paraphrasing and meaning</vt:lpstr>
      <vt:lpstr>The Crisis By Thomas Paine</vt:lpstr>
      <vt:lpstr>The Crisis By Thomas Paine</vt:lpstr>
      <vt:lpstr>“Speech at the Virginia Convention”  By Patrick Henry</vt:lpstr>
      <vt:lpstr>Benjamin Franklin</vt:lpstr>
      <vt:lpstr>Jonathon Edwards “Sinners in the Hands of an Angry God”</vt:lpstr>
      <vt:lpstr>Nathanial Hawthorne “The Minister’s Black Veil”</vt:lpstr>
      <vt:lpstr>Gothic Literature Traits</vt:lpstr>
      <vt:lpstr>“The Raven”</vt:lpstr>
      <vt:lpstr>“The Devil and Tom Walker”</vt:lpstr>
      <vt:lpstr>“Literary Elements”</vt:lpstr>
      <vt:lpstr>Of Mice and Men by John Steinbeck Character Identification</vt:lpstr>
      <vt:lpstr>Of Mice and Men by John Steinbeck  </vt:lpstr>
      <vt:lpstr>Of Mice and Men by John Steinbeck</vt:lpstr>
      <vt:lpstr>Derivatives to know!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11 Fall Final Review</dc:title>
  <dc:creator>KVSC</dc:creator>
  <cp:lastModifiedBy>kvsc2</cp:lastModifiedBy>
  <cp:revision>150</cp:revision>
  <dcterms:created xsi:type="dcterms:W3CDTF">2008-12-08T15:20:34Z</dcterms:created>
  <dcterms:modified xsi:type="dcterms:W3CDTF">2012-12-17T19:06:48Z</dcterms:modified>
</cp:coreProperties>
</file>